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75" r:id="rId4"/>
    <p:sldId id="260" r:id="rId5"/>
    <p:sldId id="261" r:id="rId6"/>
    <p:sldId id="259" r:id="rId7"/>
    <p:sldId id="268" r:id="rId8"/>
    <p:sldId id="262" r:id="rId9"/>
    <p:sldId id="267" r:id="rId10"/>
    <p:sldId id="263" r:id="rId11"/>
    <p:sldId id="277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home/digestive-disorders/biology-of-the-digestive-system/small-intestin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SMALL INTESTINE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Dr Reshmy K.R</a:t>
            </a:r>
          </a:p>
          <a:p>
            <a:r>
              <a:rPr lang="en-US"/>
              <a:t>Professor</a:t>
            </a:r>
          </a:p>
          <a:p>
            <a:r>
              <a:rPr lang="en-US"/>
              <a:t> Dept.of Physiology</a:t>
            </a:r>
          </a:p>
          <a:p>
            <a:r>
              <a:rPr lang="en-US"/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Digestive functions of Succus Entericus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640"/>
            <a:ext cx="10515600" cy="4485640"/>
          </a:xfrm>
        </p:spPr>
        <p:txBody>
          <a:bodyPr>
            <a:normAutofit lnSpcReduction="10000"/>
          </a:bodyPr>
          <a:lstStyle/>
          <a:p>
            <a:r>
              <a:rPr lang="en-US"/>
              <a:t> The enterocytes of the mucosa, contain digestive enzymes that digest specific food substances while they are being absorbed through the epithelium. </a:t>
            </a:r>
          </a:p>
          <a:p>
            <a:r>
              <a:rPr lang="en-US"/>
              <a:t>(1) </a:t>
            </a:r>
            <a:r>
              <a:rPr lang="en-US" b="1"/>
              <a:t>Peptidases for splitting small peptides into </a:t>
            </a:r>
            <a:r>
              <a:rPr lang="en-US" b="1" u="sng"/>
              <a:t>amino acids</a:t>
            </a:r>
          </a:p>
          <a:p>
            <a:endParaRPr lang="en-US" b="1"/>
          </a:p>
          <a:p>
            <a:r>
              <a:rPr lang="en-US"/>
              <a:t>(2) </a:t>
            </a:r>
            <a:r>
              <a:rPr lang="en-US" b="1"/>
              <a:t>sucrase, maltase, isomaltase, and lactase</a:t>
            </a:r>
            <a:r>
              <a:rPr lang="en-US"/>
              <a:t>—for splitting </a:t>
            </a:r>
            <a:r>
              <a:rPr lang="en-US" b="1"/>
              <a:t>disaccharides into </a:t>
            </a:r>
            <a:r>
              <a:rPr lang="en-US" b="1" u="sng"/>
              <a:t>monosaccharides</a:t>
            </a:r>
          </a:p>
          <a:p>
            <a:endParaRPr lang="en-US" u="sng"/>
          </a:p>
          <a:p>
            <a:r>
              <a:rPr lang="en-US"/>
              <a:t> (3) small amounts of</a:t>
            </a:r>
            <a:r>
              <a:rPr lang="en-US" b="1"/>
              <a:t> intestinal lipase for splitting neutral fats into </a:t>
            </a:r>
            <a:r>
              <a:rPr lang="en-US" b="1" u="sng"/>
              <a:t>glycerol and fatty acids</a:t>
            </a:r>
            <a:r>
              <a:rPr lang="en-US" b="1"/>
              <a:t>.</a:t>
            </a:r>
          </a:p>
          <a:p>
            <a:endParaRPr lang="en-US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0260"/>
          </a:xfrm>
        </p:spPr>
        <p:txBody>
          <a:bodyPr/>
          <a:lstStyle/>
          <a:p>
            <a:r>
              <a:rPr lang="en-US"/>
              <a:t>Functions of Small Intestine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60" y="1341120"/>
            <a:ext cx="11348720" cy="5290185"/>
          </a:xfrm>
        </p:spPr>
        <p:txBody>
          <a:bodyPr>
            <a:normAutofit/>
          </a:bodyPr>
          <a:lstStyle/>
          <a:p>
            <a:r>
              <a:rPr lang="en-US"/>
              <a:t> Mechanical function     -- mixing movements</a:t>
            </a:r>
          </a:p>
          <a:p>
            <a:r>
              <a:rPr lang="en-US"/>
              <a:t>Secretory function          --succus entericus, enterokinase, GI hormones</a:t>
            </a:r>
          </a:p>
          <a:p>
            <a:r>
              <a:rPr lang="en-US"/>
              <a:t>Hormonal function--</a:t>
            </a:r>
            <a:r>
              <a:rPr lang="en-US" b="1"/>
              <a:t>Secretin,</a:t>
            </a:r>
            <a:r>
              <a:rPr lang="en-US" b="1" u="sng">
                <a:solidFill>
                  <a:srgbClr val="FF0000"/>
                </a:solidFill>
              </a:rPr>
              <a:t>Enterogasterone-(hormone which inhibits Gastric secretion&amp; motility)</a:t>
            </a:r>
            <a:r>
              <a:rPr lang="en-US" b="1"/>
              <a:t>, CCK-P</a:t>
            </a:r>
            <a:r>
              <a:rPr lang="en-US"/>
              <a:t>Z</a:t>
            </a:r>
          </a:p>
          <a:p>
            <a:r>
              <a:rPr lang="en-US"/>
              <a:t>Digestive function</a:t>
            </a:r>
          </a:p>
          <a:p>
            <a:r>
              <a:rPr lang="en-US"/>
              <a:t>Activator function</a:t>
            </a:r>
          </a:p>
          <a:p>
            <a:r>
              <a:rPr lang="en-US"/>
              <a:t>Hemopoietic function</a:t>
            </a:r>
          </a:p>
          <a:p>
            <a:r>
              <a:rPr lang="en-US"/>
              <a:t>Hydrolytic function</a:t>
            </a:r>
          </a:p>
          <a:p>
            <a:r>
              <a:rPr lang="en-US"/>
              <a:t>Absorptive function -- for glucose,Amino acids,Monoglycerides, Cholesterol, fatty acids, water, minerals, vitamins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515"/>
            <a:ext cx="10515600" cy="1143635"/>
          </a:xfrm>
        </p:spPr>
        <p:txBody>
          <a:bodyPr/>
          <a:lstStyle/>
          <a:p>
            <a:r>
              <a:rPr lang="en-US"/>
              <a:t>Regulation of small Intestinal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5" y="1129030"/>
            <a:ext cx="11379835" cy="5048250"/>
          </a:xfrm>
        </p:spPr>
        <p:txBody>
          <a:bodyPr>
            <a:normAutofit/>
          </a:bodyPr>
          <a:lstStyle/>
          <a:p>
            <a:r>
              <a:rPr lang="en-US"/>
              <a:t>Local stimuli -</a:t>
            </a:r>
            <a:r>
              <a:rPr lang="en-US" b="1"/>
              <a:t> local enteric nervous reflexes,</a:t>
            </a:r>
            <a:r>
              <a:rPr lang="en-US"/>
              <a:t> especially reflexes initiated by</a:t>
            </a:r>
            <a:r>
              <a:rPr lang="en-US" b="1"/>
              <a:t> tactile or irritative stimuli from the chyme in the intestines.</a:t>
            </a:r>
          </a:p>
          <a:p>
            <a:pPr marL="0" indent="0">
              <a:buNone/>
            </a:pPr>
            <a:endParaRPr lang="en-US" b="1"/>
          </a:p>
          <a:p>
            <a:r>
              <a:rPr lang="en-US"/>
              <a:t>Stimulation by Parasympathetic   -</a:t>
            </a:r>
            <a:r>
              <a:rPr lang="en-US" b="1"/>
              <a:t>Vasodilatation &amp; increases the secretion</a:t>
            </a:r>
          </a:p>
          <a:p>
            <a:pPr marL="0" indent="0">
              <a:buNone/>
            </a:pPr>
            <a:endParaRPr lang="en-US" b="1"/>
          </a:p>
          <a:p>
            <a:r>
              <a:rPr lang="en-US"/>
              <a:t>Stimulation by Sympathetic          -</a:t>
            </a:r>
            <a:r>
              <a:rPr lang="en-US" b="1"/>
              <a:t>Vasoconstriction &amp; decreases the secretion</a:t>
            </a:r>
          </a:p>
          <a:p>
            <a:endParaRPr lang="en-US" b="1"/>
          </a:p>
          <a:p>
            <a:r>
              <a:rPr lang="en-US"/>
              <a:t>Hormonal Regulation                  - </a:t>
            </a:r>
            <a:r>
              <a:rPr lang="en-US" b="1"/>
              <a:t>Enterocrinin,Secretin, Cholecytokinin </a:t>
            </a:r>
            <a:r>
              <a:rPr lang="en-US"/>
              <a:t>helps to promote the secretion of S.E by stimulating the Intestinal glands.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>
            <a:normAutofit/>
          </a:bodyPr>
          <a:lstStyle/>
          <a:p>
            <a:r>
              <a:rPr lang="en-US" sz="1000" dirty="0" smtClean="0">
                <a:hlinkClick r:id="rId2"/>
              </a:rPr>
              <a:t/>
            </a:r>
            <a:br>
              <a:rPr lang="en-US" sz="1000" dirty="0" smtClean="0">
                <a:hlinkClick r:id="rId2"/>
              </a:rPr>
            </a:br>
            <a:r>
              <a:rPr lang="en-US" sz="1000" dirty="0" smtClean="0">
                <a:hlinkClick r:id="rId2"/>
              </a:rPr>
              <a:t>http://www.old-ib.bioninja.com.au/standard-level/topic-6-human-health-and/61-digestion.html</a:t>
            </a:r>
            <a:br>
              <a:rPr lang="en-US" sz="1000" dirty="0" smtClean="0">
                <a:hlinkClick r:id="rId2"/>
              </a:rPr>
            </a:br>
            <a:r>
              <a:rPr lang="en-US" sz="1000" dirty="0" smtClean="0">
                <a:hlinkClick r:id="rId2"/>
              </a:rPr>
              <a:t>https</a:t>
            </a:r>
            <a:r>
              <a:rPr lang="en-US" sz="1000" dirty="0" smtClean="0">
                <a:hlinkClick r:id="rId2"/>
              </a:rPr>
              <a:t>://</a:t>
            </a:r>
            <a:r>
              <a:rPr lang="en-US" sz="1000" dirty="0" smtClean="0">
                <a:hlinkClick r:id="rId2"/>
              </a:rPr>
              <a:t>www.msdmanuals.com/home/digestive-disorders/biology-of-the-digestive-system/small-intestine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http://encyclopedia.lubopitko-bg.com/Stomach.html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440000">
            <a:off x="838200" y="1825625"/>
            <a:ext cx="10515600" cy="4351338"/>
          </a:xfrm>
          <a:ln w="28575" cmpd="dbl">
            <a:solidFill>
              <a:srgbClr val="00B050"/>
            </a:solidFill>
            <a:prstDash val="solid"/>
          </a:ln>
        </p:spPr>
        <p:txBody>
          <a:bodyPr/>
          <a:lstStyle/>
          <a:p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                                                                     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820" y="365125"/>
            <a:ext cx="11015980" cy="1325880"/>
          </a:xfrm>
        </p:spPr>
        <p:txBody>
          <a:bodyPr/>
          <a:lstStyle/>
          <a:p>
            <a:r>
              <a:rPr lang="en-US"/>
              <a:t>Small Intestine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7820" y="1386205"/>
            <a:ext cx="5681980" cy="4791075"/>
          </a:xfrm>
        </p:spPr>
        <p:txBody>
          <a:bodyPr>
            <a:normAutofit/>
          </a:bodyPr>
          <a:lstStyle/>
          <a:p>
            <a:r>
              <a:rPr lang="en-US"/>
              <a:t>Starts from the </a:t>
            </a:r>
            <a:r>
              <a:rPr lang="en-US" b="1"/>
              <a:t>pyloric sphincter at the lower end of the stomach and continues to the beginning of large intestine at the ileocecal junction.</a:t>
            </a:r>
          </a:p>
          <a:p>
            <a:endParaRPr lang="en-US"/>
          </a:p>
          <a:p>
            <a:r>
              <a:rPr lang="en-US"/>
              <a:t>largest partof GI tract-300 cm</a:t>
            </a:r>
          </a:p>
          <a:p>
            <a:r>
              <a:rPr lang="en-US"/>
              <a:t>Small diameter- 1 inch </a:t>
            </a:r>
          </a:p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5690" y="1265555"/>
            <a:ext cx="6047105" cy="43491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ym typeface="+mn-ea"/>
              </a:rPr>
              <a:t>The four layers of small intestine wall </a:t>
            </a:r>
            <a:br>
              <a:rPr lang="en-US" sz="2800" b="1">
                <a:sym typeface="+mn-ea"/>
              </a:rPr>
            </a:br>
            <a:r>
              <a:rPr lang="en-US" sz="2800" b="1">
                <a:sym typeface="+mn-ea"/>
              </a:rPr>
              <a:t>mucosa, submucosa, muscularis externa and serosa</a:t>
            </a:r>
            <a:endParaRPr lang="en-US" sz="2800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15" y="1492250"/>
            <a:ext cx="5772785" cy="4957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/>
              <a:t>                              Lamina Propria</a:t>
            </a:r>
          </a:p>
          <a:p>
            <a:r>
              <a:rPr lang="en-US" sz="2000"/>
              <a:t>Lying beneath the epithelium, </a:t>
            </a:r>
            <a:r>
              <a:rPr lang="en-US" sz="2000" b="1"/>
              <a:t>lamina propria is a thin layer of loose connective tissue to provide nutrition and support to epithelium.</a:t>
            </a:r>
            <a:r>
              <a:rPr lang="en-US" sz="2000"/>
              <a:t> </a:t>
            </a:r>
          </a:p>
          <a:p>
            <a:endParaRPr lang="en-US" sz="2000"/>
          </a:p>
          <a:p>
            <a:r>
              <a:rPr lang="en-US" sz="2000"/>
              <a:t>  bind the epithelium to the underlying tissue.</a:t>
            </a:r>
          </a:p>
          <a:p>
            <a:endParaRPr lang="en-US" sz="2000"/>
          </a:p>
          <a:p>
            <a:r>
              <a:rPr lang="en-US" sz="2000"/>
              <a:t> contains capillaries, lymphoid tissue and a central lymph vessel. </a:t>
            </a:r>
          </a:p>
          <a:p>
            <a:endParaRPr lang="en-US" sz="2000"/>
          </a:p>
          <a:p>
            <a:r>
              <a:rPr lang="en-US" sz="2000" b="1"/>
              <a:t>It is rich in the immune cells, called lymphocytes.</a:t>
            </a:r>
          </a:p>
          <a:p>
            <a:endParaRPr lang="en-US" sz="2000"/>
          </a:p>
          <a:p>
            <a:r>
              <a:rPr lang="en-US" sz="2000"/>
              <a:t>The glands of this layer secrete mucus and serous secretions which enter the lumen through ducts opening on to mucosal epithelium.</a:t>
            </a: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17030" y="2280920"/>
            <a:ext cx="5076825" cy="389636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ym typeface="+mn-ea"/>
              </a:rPr>
              <a:t>Brunner’s glands -(mucus glands) secrete mucus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5" y="1825625"/>
            <a:ext cx="10909935" cy="4351655"/>
          </a:xfrm>
        </p:spPr>
        <p:txBody>
          <a:bodyPr/>
          <a:lstStyle/>
          <a:p>
            <a:r>
              <a:rPr lang="en-US" b="1"/>
              <a:t> Protect the duodenal wall from digestion </a:t>
            </a:r>
            <a:r>
              <a:rPr lang="en-US"/>
              <a:t>by the highly acidic gastric juice emptying from the stomach. </a:t>
            </a:r>
          </a:p>
          <a:p>
            <a:endParaRPr lang="en-US"/>
          </a:p>
          <a:p>
            <a:r>
              <a:rPr lang="en-US"/>
              <a:t> Mucus contains </a:t>
            </a:r>
            <a:r>
              <a:rPr lang="en-US" b="1"/>
              <a:t>a large excess of bicarbonate ions,</a:t>
            </a:r>
            <a:r>
              <a:rPr lang="en-US"/>
              <a:t> which add to the bicarbonate ions from pancreatic secretion and liver bile in</a:t>
            </a:r>
            <a:r>
              <a:rPr lang="en-US" b="1">
                <a:solidFill>
                  <a:srgbClr val="FF0000"/>
                </a:solidFill>
              </a:rPr>
              <a:t> neutralizing the hydrochloric acid entering the duodenum from the stomach.</a:t>
            </a:r>
          </a:p>
          <a:p>
            <a:endParaRPr lang="en-US"/>
          </a:p>
          <a:p>
            <a:r>
              <a:rPr lang="en-US"/>
              <a:t> </a:t>
            </a:r>
            <a:r>
              <a:rPr lang="en-US" b="1" i="1"/>
              <a:t>Inhibited by sympathetic stimulation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ym typeface="+mn-ea"/>
              </a:rPr>
              <a:t>Secretion of Intestinal Digestive Juices by the </a:t>
            </a:r>
            <a:r>
              <a:rPr lang="en-US"/>
              <a:t/>
            </a:r>
            <a:br>
              <a:rPr lang="en-US"/>
            </a:br>
            <a:r>
              <a:rPr lang="en-US">
                <a:sym typeface="+mn-ea"/>
              </a:rPr>
              <a:t>Crypts of Lieberkühn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455" y="1295400"/>
            <a:ext cx="6939915" cy="5109845"/>
          </a:xfrm>
        </p:spPr>
        <p:txBody>
          <a:bodyPr>
            <a:normAutofit/>
          </a:bodyPr>
          <a:lstStyle/>
          <a:p>
            <a:r>
              <a:rPr lang="en-US" sz="2400" b="1"/>
              <a:t>Located over the entire surface of the small intestine are small pits called crypts of Lieberkühn </a:t>
            </a:r>
          </a:p>
          <a:p>
            <a:r>
              <a:rPr lang="en-US" sz="2400"/>
              <a:t>These crypts lie between the intestinal villi. </a:t>
            </a:r>
          </a:p>
          <a:p>
            <a:r>
              <a:rPr lang="en-US" sz="2400"/>
              <a:t>The surfaces of both the crypts and the villi are covered by an epithelium composed of two types of cells: </a:t>
            </a:r>
          </a:p>
          <a:p>
            <a:pPr marL="0" indent="0">
              <a:buNone/>
            </a:pPr>
            <a:r>
              <a:rPr lang="en-US" sz="2400"/>
              <a:t>(1) </a:t>
            </a:r>
            <a:r>
              <a:rPr lang="en-US" sz="2400" b="1" u="sng"/>
              <a:t>a moderate number of goblet cells, which secrete mucus that lubricates and protects the intestinal surfaces, </a:t>
            </a:r>
          </a:p>
          <a:p>
            <a:pPr marL="0" indent="0">
              <a:buNone/>
            </a:pPr>
            <a:r>
              <a:rPr lang="en-US" sz="2400"/>
              <a:t> (2)</a:t>
            </a:r>
            <a:r>
              <a:rPr lang="en-US" sz="2400" b="1"/>
              <a:t> a large number of enterocytes, in the crypts, </a:t>
            </a:r>
            <a:r>
              <a:rPr lang="en-US" sz="2400" b="1">
                <a:solidFill>
                  <a:srgbClr val="FF0000"/>
                </a:solidFill>
              </a:rPr>
              <a:t>secrete large quantities of water and electrolytes</a:t>
            </a:r>
            <a:r>
              <a:rPr lang="en-US" sz="2400" b="1"/>
              <a:t>  </a:t>
            </a:r>
            <a:endParaRPr lang="en-US" sz="2400"/>
          </a:p>
          <a:p>
            <a:r>
              <a:rPr lang="en-US" sz="2400"/>
              <a:t> Reabsorb the water and electrolytes along with end products of digestion.</a:t>
            </a:r>
          </a:p>
          <a:p>
            <a:pPr marL="0" indent="0">
              <a:buNone/>
            </a:pPr>
            <a:endParaRPr lang="en-US" sz="240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ph sz="half" idx="2"/>
          </p:nvPr>
        </p:nvGraphicFramePr>
        <p:xfrm>
          <a:off x="7700010" y="1431925"/>
          <a:ext cx="4150360" cy="4647565"/>
        </p:xfrm>
        <a:graphic>
          <a:graphicData uri="http://schemas.openxmlformats.org/presentationml/2006/ole">
            <p:oleObj spid="_x0000_s1025" r:id="rId3" imgW="3362794" imgH="2876190" progId="PBrush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Glands of small intestine-functions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490"/>
            <a:ext cx="10515600" cy="46697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Secrete large amounts of </a:t>
            </a:r>
            <a:r>
              <a:rPr lang="en-US" b="1"/>
              <a:t>alkaline mucus</a:t>
            </a:r>
            <a:r>
              <a:rPr lang="en-US"/>
              <a:t> in response to 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(1) Tactile or irritating stimuli on the duodenal mucosa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(2) </a:t>
            </a:r>
            <a:r>
              <a:rPr lang="en-US" b="1"/>
              <a:t>Vagal stimulation</a:t>
            </a:r>
            <a:r>
              <a:rPr lang="en-US"/>
              <a:t>, which causes </a:t>
            </a:r>
            <a:r>
              <a:rPr lang="en-US" u="sng">
                <a:solidFill>
                  <a:srgbClr val="FF0000"/>
                </a:solidFill>
              </a:rPr>
              <a:t>increased Brunner’s glands secretion concurrently with increase in stomach secretion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(3) Gastrointestinal hormones, especially secretin.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2255" y="92710"/>
            <a:ext cx="11743690" cy="1598295"/>
          </a:xfrm>
        </p:spPr>
        <p:txBody>
          <a:bodyPr>
            <a:normAutofit fontScale="90000"/>
          </a:bodyPr>
          <a:lstStyle/>
          <a:p>
            <a:r>
              <a:rPr lang="en-US" b="1"/>
              <a:t>            </a:t>
            </a:r>
            <a:r>
              <a:rPr lang="en-US" sz="3600" b="1"/>
              <a:t>                         Structure &amp; function of villi</a:t>
            </a:r>
            <a:br>
              <a:rPr lang="en-US" sz="3600" b="1"/>
            </a:br>
            <a:r>
              <a:rPr lang="en-US" sz="3600">
                <a:solidFill>
                  <a:srgbClr val="FF0000"/>
                </a:solidFill>
              </a:rPr>
              <a:t>Ht of villi-1mm, dia less than 1mm</a:t>
            </a:r>
            <a:br>
              <a:rPr lang="en-US" sz="3600">
                <a:solidFill>
                  <a:srgbClr val="FF0000"/>
                </a:solidFill>
              </a:rPr>
            </a:br>
            <a:r>
              <a:rPr lang="en-US" sz="3600">
                <a:solidFill>
                  <a:srgbClr val="FF0000"/>
                </a:solidFill>
              </a:rPr>
              <a:t>lined by columnar cells-</a:t>
            </a:r>
            <a:r>
              <a:rPr lang="en-US" sz="3600" b="1">
                <a:solidFill>
                  <a:srgbClr val="FF0000"/>
                </a:solidFill>
              </a:rPr>
              <a:t>Enterocytes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4345" y="2058035"/>
            <a:ext cx="5545455" cy="437134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058670"/>
            <a:ext cx="5697220" cy="437070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Properties&amp; composition of Succus Entericus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The small intestinal (Succus Entericus) secretions are formed by the enterocytes</a:t>
            </a:r>
          </a:p>
          <a:p>
            <a:endParaRPr lang="en-US"/>
          </a:p>
          <a:p>
            <a:r>
              <a:rPr lang="en-US"/>
              <a:t>Rate of formation- 1800 ml/day.</a:t>
            </a:r>
          </a:p>
          <a:p>
            <a:endParaRPr lang="en-US"/>
          </a:p>
          <a:p>
            <a:r>
              <a:rPr lang="en-US"/>
              <a:t>slightly alkaline</a:t>
            </a:r>
          </a:p>
          <a:p>
            <a:endParaRPr lang="en-US"/>
          </a:p>
          <a:p>
            <a:r>
              <a:rPr lang="en-US"/>
              <a:t> pH in the range of 7.5 to 8.0.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                 </a:t>
            </a:r>
            <a:r>
              <a:rPr lang="en-US" b="1"/>
              <a:t>Composition</a:t>
            </a:r>
            <a:endParaRPr lang="en-US"/>
          </a:p>
          <a:p>
            <a:r>
              <a:rPr lang="en-US"/>
              <a:t>water,organic&amp; inorganic substances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Organic                     Inorganic</a:t>
            </a:r>
          </a:p>
          <a:p>
            <a:r>
              <a:rPr lang="en-US"/>
              <a:t>Enzymes             Na,Ca,K,Cl,PO</a:t>
            </a:r>
            <a:r>
              <a:rPr lang="en-US" baseline="-25000"/>
              <a:t>4  </a:t>
            </a:r>
          </a:p>
          <a:p>
            <a:pPr marL="0" indent="0">
              <a:buNone/>
            </a:pPr>
            <a:r>
              <a:rPr lang="en-US"/>
              <a:t>                                  SO</a:t>
            </a:r>
            <a:r>
              <a:rPr lang="en-US" baseline="-25000"/>
              <a:t>4</a:t>
            </a:r>
            <a:r>
              <a:rPr lang="en-US"/>
              <a:t>,Hco</a:t>
            </a:r>
            <a:r>
              <a:rPr lang="en-US" baseline="-25000"/>
              <a:t>3</a:t>
            </a:r>
            <a:r>
              <a:rPr lang="en-US"/>
              <a:t>                                                                                   </a:t>
            </a:r>
          </a:p>
          <a:p>
            <a:r>
              <a:rPr lang="en-US"/>
              <a:t>Intrinsic facor</a:t>
            </a:r>
          </a:p>
          <a:p>
            <a:r>
              <a:rPr lang="en-US"/>
              <a:t>Mucus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779510" y="3905885"/>
            <a:ext cx="15240" cy="203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322695" y="3981450"/>
            <a:ext cx="4533900" cy="21590"/>
          </a:xfrm>
          <a:prstGeom prst="line">
            <a:avLst/>
          </a:prstGeom>
          <a:ln w="63500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Succus entericus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40" y="1825625"/>
            <a:ext cx="11046460" cy="4351655"/>
          </a:xfrm>
        </p:spPr>
        <p:txBody>
          <a:bodyPr/>
          <a:lstStyle/>
          <a:p>
            <a:r>
              <a:rPr lang="en-US"/>
              <a:t>1.Chemical digestion</a:t>
            </a:r>
          </a:p>
          <a:p>
            <a:r>
              <a:rPr lang="en-US"/>
              <a:t>2.Protective function- (action of mucus)</a:t>
            </a:r>
          </a:p>
          <a:p>
            <a:r>
              <a:rPr lang="en-US"/>
              <a:t>3.Activator function(</a:t>
            </a:r>
            <a:r>
              <a:rPr lang="en-US" b="1"/>
              <a:t>Enterokinase-Activates Trypsinogen into Trypsin)</a:t>
            </a:r>
          </a:p>
          <a:p>
            <a:r>
              <a:rPr lang="en-US"/>
              <a:t>4.Hemopoietic function( Role of Intrinsic factor of castle)</a:t>
            </a:r>
          </a:p>
          <a:p>
            <a:r>
              <a:rPr lang="en-US"/>
              <a:t>5.Hydrolytic function(helps in enzymatic reactions of digestion)</a:t>
            </a:r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653</Words>
  <Application>Microsoft Office PowerPoint</Application>
  <PresentationFormat>Custom</PresentationFormat>
  <Paragraphs>96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SMALL INTESTINE</vt:lpstr>
      <vt:lpstr>Small Intestine</vt:lpstr>
      <vt:lpstr>The four layers of small intestine wall  mucosa, submucosa, muscularis externa and serosa</vt:lpstr>
      <vt:lpstr>Brunner’s glands -(mucus glands) secrete mucus</vt:lpstr>
      <vt:lpstr>Secretion of Intestinal Digestive Juices by the  Crypts of Lieberkühn </vt:lpstr>
      <vt:lpstr>Glands of small intestine-functions</vt:lpstr>
      <vt:lpstr>                                     Structure &amp; function of villi Ht of villi-1mm, dia less than 1mm lined by columnar cells-Enterocytes</vt:lpstr>
      <vt:lpstr>Properties&amp; composition of Succus Entericus</vt:lpstr>
      <vt:lpstr>Functions of Succus entericus</vt:lpstr>
      <vt:lpstr>Digestive functions of Succus Entericus</vt:lpstr>
      <vt:lpstr>Functions of Small Intestine</vt:lpstr>
      <vt:lpstr>Regulation of small Intestinal secretion</vt:lpstr>
      <vt:lpstr> http://www.old-ib.bioninja.com.au/standard-level/topic-6-human-health-and/61-digestion.html https://www.msdmanuals.com/home/digestive-disorders/biology-of-the-digestive-system/small-intestine http://encyclopedia.lubopitko-bg.com/Stomach.html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Intestine</dc:title>
  <dc:creator/>
  <cp:lastModifiedBy>J.R.Vishnu Shankar</cp:lastModifiedBy>
  <cp:revision>17</cp:revision>
  <dcterms:created xsi:type="dcterms:W3CDTF">2020-04-14T07:44:00Z</dcterms:created>
  <dcterms:modified xsi:type="dcterms:W3CDTF">2020-11-22T12:07:46Z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